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9" r:id="rId3"/>
    <p:sldId id="261" r:id="rId4"/>
    <p:sldId id="262" r:id="rId5"/>
    <p:sldId id="287" r:id="rId6"/>
    <p:sldId id="260" r:id="rId7"/>
    <p:sldId id="263" r:id="rId8"/>
    <p:sldId id="264" r:id="rId9"/>
    <p:sldId id="280" r:id="rId10"/>
    <p:sldId id="265" r:id="rId11"/>
    <p:sldId id="284" r:id="rId12"/>
    <p:sldId id="283" r:id="rId13"/>
    <p:sldId id="275" r:id="rId14"/>
    <p:sldId id="276" r:id="rId15"/>
    <p:sldId id="285" r:id="rId16"/>
    <p:sldId id="269" r:id="rId17"/>
    <p:sldId id="274" r:id="rId18"/>
    <p:sldId id="286" r:id="rId19"/>
    <p:sldId id="282" r:id="rId20"/>
    <p:sldId id="270" r:id="rId21"/>
    <p:sldId id="289" r:id="rId22"/>
    <p:sldId id="278" r:id="rId23"/>
    <p:sldId id="279" r:id="rId24"/>
    <p:sldId id="271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9"/>
  <c:chart>
    <c:autoTitleDeleted val="1"/>
    <c:plotArea>
      <c:layout>
        <c:manualLayout>
          <c:layoutTarget val="inner"/>
          <c:xMode val="edge"/>
          <c:yMode val="edge"/>
          <c:x val="9.7902449693788293E-2"/>
          <c:y val="8.6063659415454422E-2"/>
          <c:w val="0.88332057451152035"/>
          <c:h val="0.7829213933004151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tx>
          <c:cat>
            <c:strRef>
              <c:f>Sheet1!$B$1:$C$1</c:f>
              <c:strCache>
                <c:ptCount val="2"/>
                <c:pt idx="0">
                  <c:v>Previous Retention Rates</c:v>
                </c:pt>
                <c:pt idx="1">
                  <c:v>Current Retention Rates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</c:v>
                </c:pt>
                <c:pt idx="1">
                  <c:v>0.9</c:v>
                </c:pt>
              </c:numCache>
            </c:numRef>
          </c:val>
        </c:ser>
        <c:axId val="95475968"/>
        <c:axId val="91488256"/>
      </c:barChart>
      <c:catAx>
        <c:axId val="95475968"/>
        <c:scaling>
          <c:orientation val="minMax"/>
        </c:scaling>
        <c:axPos val="b"/>
        <c:tickLblPos val="nextTo"/>
        <c:crossAx val="91488256"/>
        <c:crosses val="autoZero"/>
        <c:auto val="1"/>
        <c:lblAlgn val="ctr"/>
        <c:lblOffset val="100"/>
      </c:catAx>
      <c:valAx>
        <c:axId val="91488256"/>
        <c:scaling>
          <c:orientation val="minMax"/>
        </c:scaling>
        <c:axPos val="l"/>
        <c:majorGridlines/>
        <c:numFmt formatCode="0%" sourceLinked="1"/>
        <c:tickLblPos val="nextTo"/>
        <c:crossAx val="9547596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88504-C4AF-46F7-B74B-F418D9462DAD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BE162-75D2-437E-A5DB-CDE97CD3E31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926A9A3-1FD9-4538-B159-26973EF04BC4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A8CA7D5-9D97-433D-93AC-EBA29DFFE82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8682-D5A3-4264-A466-D61548B785C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8682-D5A3-4264-A466-D61548B785C8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4572-8839-4513-BFEF-A1AA833A6DE4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8682-D5A3-4264-A466-D61548B785C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4572-8839-4513-BFEF-A1AA833A6DE4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4572-8839-4513-BFEF-A1AA833A6DE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4572-8839-4513-BFEF-A1AA833A6DE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8682-D5A3-4264-A466-D61548B785C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4572-8839-4513-BFEF-A1AA833A6DE4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4572-8839-4513-BFEF-A1AA833A6DE4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8682-D5A3-4264-A466-D61548B785C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8682-D5A3-4264-A466-D61548B785C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8682-D5A3-4264-A466-D61548B785C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4572-8839-4513-BFEF-A1AA833A6DE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4572-8839-4513-BFEF-A1AA833A6DE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4572-8839-4513-BFEF-A1AA833A6DE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8682-D5A3-4264-A466-D61548B785C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8682-D5A3-4264-A466-D61548B785C8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8682-D5A3-4264-A466-D61548B785C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8682-D5A3-4264-A466-D61548B785C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4572-8839-4513-BFEF-A1AA833A6DE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8682-D5A3-4264-A466-D61548B785C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78682-D5A3-4264-A466-D61548B785C8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74572-8839-4513-BFEF-A1AA833A6DE4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>
            <a:off x="228600" y="1676400"/>
            <a:ext cx="8610600" cy="1588"/>
          </a:xfrm>
          <a:prstGeom prst="line">
            <a:avLst/>
          </a:prstGeom>
          <a:ln w="47625">
            <a:solidFill>
              <a:srgbClr val="602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16"/>
          <p:cNvSpPr txBox="1"/>
          <p:nvPr/>
        </p:nvSpPr>
        <p:spPr>
          <a:xfrm>
            <a:off x="685800" y="5791200"/>
            <a:ext cx="7772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Minion Pro" pitchFamily="18" charset="0"/>
              </a:rPr>
              <a:t>Christian Living Communities ministers to senior adults through a continuum of services and care that reflects Christian love, respect and compassion, and that enriches the quality and dignity of life for each individual.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8600"/>
            <a:ext cx="3000375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 b="1">
                <a:latin typeface="Trajan Pro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Minion Pro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CCAB6B-5C49-448E-AAD1-F54B38325806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C785D-82D1-4528-8228-0EED7F5E3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CCAB6B-5C49-448E-AAD1-F54B38325806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C785D-82D1-4528-8228-0EED7F5E3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7"/>
          <p:cNvCxnSpPr/>
          <p:nvPr/>
        </p:nvCxnSpPr>
        <p:spPr>
          <a:xfrm>
            <a:off x="304800" y="6248400"/>
            <a:ext cx="2590800" cy="1588"/>
          </a:xfrm>
          <a:prstGeom prst="line">
            <a:avLst/>
          </a:prstGeom>
          <a:ln w="47625">
            <a:solidFill>
              <a:srgbClr val="602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3"/>
          <p:cNvCxnSpPr/>
          <p:nvPr/>
        </p:nvCxnSpPr>
        <p:spPr>
          <a:xfrm>
            <a:off x="6324600" y="6248400"/>
            <a:ext cx="2590800" cy="1588"/>
          </a:xfrm>
          <a:prstGeom prst="line">
            <a:avLst/>
          </a:prstGeom>
          <a:ln w="47625">
            <a:solidFill>
              <a:srgbClr val="6024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5700713"/>
            <a:ext cx="26670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rgbClr val="60244E"/>
                </a:solidFill>
                <a:latin typeface="Trajan Pro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399"/>
          </a:xfrm>
        </p:spPr>
        <p:txBody>
          <a:bodyPr>
            <a:normAutofit/>
          </a:bodyPr>
          <a:lstStyle>
            <a:lvl1pPr>
              <a:defRPr sz="2400">
                <a:latin typeface="Minion Pro" pitchFamily="18" charset="0"/>
              </a:defRPr>
            </a:lvl1pPr>
            <a:lvl2pPr>
              <a:defRPr sz="2400">
                <a:latin typeface="Minion Pro" pitchFamily="18" charset="0"/>
              </a:defRPr>
            </a:lvl2pPr>
            <a:lvl3pPr>
              <a:defRPr sz="2400">
                <a:latin typeface="Minion Pro" pitchFamily="18" charset="0"/>
              </a:defRPr>
            </a:lvl3pPr>
            <a:lvl4pPr>
              <a:defRPr sz="2400">
                <a:latin typeface="Minion Pro" pitchFamily="18" charset="0"/>
              </a:defRPr>
            </a:lvl4pPr>
            <a:lvl5pPr>
              <a:defRPr sz="2400">
                <a:latin typeface="Minion Pro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CCAB6B-5C49-448E-AAD1-F54B38325806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0C785D-82D1-4528-8228-0EED7F5E3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CCAB6B-5C49-448E-AAD1-F54B38325806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C785D-82D1-4528-8228-0EED7F5E3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CCAB6B-5C49-448E-AAD1-F54B38325806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C785D-82D1-4528-8228-0EED7F5E3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CCAB6B-5C49-448E-AAD1-F54B38325806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C785D-82D1-4528-8228-0EED7F5E3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CCAB6B-5C49-448E-AAD1-F54B38325806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C785D-82D1-4528-8228-0EED7F5E3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CCAB6B-5C49-448E-AAD1-F54B38325806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C785D-82D1-4528-8228-0EED7F5E3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CCAB6B-5C49-448E-AAD1-F54B38325806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C785D-82D1-4528-8228-0EED7F5E3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CCAB6B-5C49-448E-AAD1-F54B38325806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C785D-82D1-4528-8228-0EED7F5E3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1CCAB6B-5C49-448E-AAD1-F54B38325806}" type="datetimeFigureOut">
              <a:rPr lang="en-US" smtClean="0"/>
              <a:pPr/>
              <a:t>7/29/2014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70C785D-82D1-4528-8228-0EED7F5E36B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../VIDS/Mentor%20Program-HD%20720p%20Video%20Sharing.mov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Christian Living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Faith based, not-for-profit organization.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Serving over 950 seniors each day.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CCRC (Residential, Assisted Living &amp; Skilled).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Training Areas:</a:t>
            </a:r>
          </a:p>
          <a:p>
            <a:pPr lvl="1"/>
            <a:r>
              <a:rPr lang="en-US" dirty="0" smtClean="0"/>
              <a:t>Leadership</a:t>
            </a:r>
          </a:p>
          <a:p>
            <a:pPr lvl="1"/>
            <a:r>
              <a:rPr lang="en-US" dirty="0" smtClean="0"/>
              <a:t>Stress &amp; Time Management</a:t>
            </a:r>
          </a:p>
          <a:p>
            <a:pPr lvl="1"/>
            <a:r>
              <a:rPr lang="en-US" dirty="0" smtClean="0"/>
              <a:t>Mentee needs</a:t>
            </a:r>
          </a:p>
          <a:p>
            <a:pPr lvl="1"/>
            <a:r>
              <a:rPr lang="en-US" dirty="0" smtClean="0"/>
              <a:t>Adult learning concepts</a:t>
            </a:r>
          </a:p>
          <a:p>
            <a:pPr lvl="1"/>
            <a:r>
              <a:rPr lang="en-US" dirty="0" smtClean="0"/>
              <a:t>Team building &amp; Managing Change</a:t>
            </a:r>
          </a:p>
          <a:p>
            <a:pPr lvl="1"/>
            <a:r>
              <a:rPr lang="en-US" dirty="0" smtClean="0"/>
              <a:t>Evaluating work performance with feedback</a:t>
            </a:r>
          </a:p>
          <a:p>
            <a:pPr lvl="1"/>
            <a:r>
              <a:rPr lang="en-US" dirty="0" smtClean="0"/>
              <a:t>Communication</a:t>
            </a:r>
          </a:p>
          <a:p>
            <a:r>
              <a:rPr lang="en-US" dirty="0" smtClean="0"/>
              <a:t>Testing the Skills Competencies</a:t>
            </a:r>
          </a:p>
          <a:p>
            <a:r>
              <a:rPr lang="en-US" dirty="0" smtClean="0"/>
              <a:t>Recognition of new mentors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1"/>
            <a:ext cx="8229600" cy="5029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pmcbride\AppData\Local\Microsoft\Windows\Temporary Internet Files\Content.IE5\TUJ04ECK\MC90008368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57200"/>
            <a:ext cx="3352800" cy="5181600"/>
          </a:xfrm>
          <a:prstGeom prst="rect">
            <a:avLst/>
          </a:prstGeom>
          <a:noFill/>
        </p:spPr>
      </p:pic>
      <p:pic>
        <p:nvPicPr>
          <p:cNvPr id="1027" name="Picture 3" descr="C:\Users\pmcbride\AppData\Local\Microsoft\Windows\Temporary Internet Files\Content.IE5\TUJ04ECK\MC900083653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533400"/>
            <a:ext cx="3200400" cy="5105400"/>
          </a:xfrm>
          <a:prstGeom prst="rect">
            <a:avLst/>
          </a:prstGeom>
          <a:noFill/>
        </p:spPr>
      </p:pic>
    </p:spTree>
  </p:cSld>
  <p:clrMapOvr>
    <a:masterClrMapping/>
  </p:clrMapOvr>
  <p:transition advTm="1527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1500" t="16889" r="26000" b="10222"/>
          <a:stretch>
            <a:fillRect/>
          </a:stretch>
        </p:blipFill>
        <p:spPr bwMode="auto">
          <a:xfrm>
            <a:off x="381000" y="312058"/>
            <a:ext cx="8382000" cy="6545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“Best friend at work”</a:t>
            </a:r>
            <a:endParaRPr lang="en-US" dirty="0"/>
          </a:p>
        </p:txBody>
      </p:sp>
      <p:pic>
        <p:nvPicPr>
          <p:cNvPr id="4" name="Content Placeholder 3" descr="IMG_35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371601"/>
            <a:ext cx="5943600" cy="3878796"/>
          </a:xfrm>
        </p:spPr>
      </p:pic>
    </p:spTree>
  </p:cSld>
  <p:clrMapOvr>
    <a:masterClrMapping/>
  </p:clrMapOvr>
  <p:transition advTm="15054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 nurses “eating their own”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pmcbride\AppData\Local\Microsoft\Windows\Temporary Internet Files\Content.IE5\1K5YDT1I\MC900216984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143000"/>
            <a:ext cx="5715000" cy="4419600"/>
          </a:xfrm>
          <a:prstGeom prst="rect">
            <a:avLst/>
          </a:prstGeom>
          <a:noFill/>
        </p:spPr>
      </p:pic>
    </p:spTree>
  </p:cSld>
  <p:clrMapOvr>
    <a:masterClrMapping/>
  </p:clrMapOvr>
  <p:transition advTm="1528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Nursing Department Retention Rates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Tm="1555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survey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1"/>
            <a:r>
              <a:rPr lang="en-US" dirty="0" smtClean="0"/>
              <a:t>Total 2008 – 2011 = 122 citations with resurvey and complaint citations.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2012 = 10 citations</a:t>
            </a:r>
          </a:p>
          <a:p>
            <a:pPr lvl="1"/>
            <a:r>
              <a:rPr lang="en-US" b="1" dirty="0" smtClean="0"/>
              <a:t>2013=   8 citations</a:t>
            </a:r>
          </a:p>
          <a:p>
            <a:pPr lvl="1"/>
            <a:r>
              <a:rPr lang="en-US" b="1" dirty="0" smtClean="0"/>
              <a:t>2014=   5 citations!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Consistent assignments</a:t>
            </a:r>
            <a:br>
              <a:rPr lang="en-US" dirty="0" smtClean="0"/>
            </a:br>
            <a:r>
              <a:rPr lang="en-US" dirty="0" smtClean="0"/>
              <a:t>resident involvement</a:t>
            </a:r>
            <a:endParaRPr lang="en-US" dirty="0"/>
          </a:p>
        </p:txBody>
      </p:sp>
      <p:pic>
        <p:nvPicPr>
          <p:cNvPr id="4" name="Content Placeholder 3" descr="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219200"/>
            <a:ext cx="6477000" cy="4343400"/>
          </a:xfrm>
        </p:spPr>
      </p:pic>
    </p:spTree>
  </p:cSld>
  <p:clrMapOvr>
    <a:masterClrMapping/>
  </p:clrMapOvr>
  <p:transition advTm="1522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Ease of Evaluating and Introducing new skills and concepts</a:t>
            </a:r>
            <a:endParaRPr lang="en-US" dirty="0"/>
          </a:p>
        </p:txBody>
      </p:sp>
      <p:pic>
        <p:nvPicPr>
          <p:cNvPr id="4" name="Content Placeholder 3" descr="interact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2057400"/>
            <a:ext cx="2971800" cy="1295400"/>
          </a:xfrm>
        </p:spPr>
      </p:pic>
      <p:pic>
        <p:nvPicPr>
          <p:cNvPr id="5" name="Picture 4" descr="PointClickCare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4114800"/>
            <a:ext cx="8305800" cy="11002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0" y="7315200"/>
            <a:ext cx="4114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􀀄􀀆􀀏􀀉􀀈􀀋􀀏􀀁􀀂􀀄􀀆􀀏􀀉􀀈􀀋􀀏􀀁􀀂􀀇􀀏􀀉􀀑􀀆􀀏􀀉􀀌􀀋􀀁􀀃􀀈􀀆􀀎􀀐􀀍􀀈􀀖􀀁􀀔􀀄􀀂􀀃􀀖􀀕􀀁􀀅􀀐􀀍􀀑􀀈􀀒􀀁􀀇􀀏􀀉􀀑􀀆􀀏􀀉􀀌􀀋􀀁􀀃􀀈􀀆􀀎􀀐􀀍􀀈􀀖􀀁􀀔􀀄􀀂􀀃􀀖􀀕􀀁􀀅􀀐􀀍􀀑􀀈􀀒􀀁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5000" y="1981200"/>
            <a:ext cx="1600200" cy="147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Health Activation Begins </a:t>
            </a:r>
            <a:br>
              <a:rPr lang="en-US" dirty="0" smtClean="0"/>
            </a:br>
            <a:r>
              <a:rPr lang="en-US" dirty="0" smtClean="0"/>
              <a:t>with PAM</a:t>
            </a:r>
            <a:r>
              <a:rPr lang="en-US" baseline="30000" dirty="0" smtClean="0"/>
              <a:t>®</a:t>
            </a:r>
            <a:r>
              <a:rPr lang="en-US" dirty="0" smtClean="0"/>
              <a:t> Assessment.</a:t>
            </a:r>
            <a:endParaRPr lang="en-US" dirty="0"/>
          </a:p>
        </p:txBody>
      </p:sp>
    </p:spTree>
  </p:cSld>
  <p:clrMapOvr>
    <a:masterClrMapping/>
  </p:clrMapOvr>
  <p:transition advTm="15132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Benefits of the Mentor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confident, better trained staff.</a:t>
            </a:r>
          </a:p>
          <a:p>
            <a:r>
              <a:rPr lang="en-US" dirty="0" smtClean="0"/>
              <a:t>Significantly less use (if any) of agency.</a:t>
            </a:r>
          </a:p>
          <a:p>
            <a:pPr>
              <a:buNone/>
            </a:pPr>
            <a:r>
              <a:rPr lang="en-US" dirty="0" smtClean="0"/>
              <a:t>        Total Agency Usage for 2011 = 3,185 hours</a:t>
            </a:r>
          </a:p>
          <a:p>
            <a:pPr>
              <a:buNone/>
            </a:pPr>
            <a:r>
              <a:rPr lang="en-US" dirty="0" smtClean="0"/>
              <a:t>        Total Agency Usage for 2012 YTD = 174 hours </a:t>
            </a:r>
          </a:p>
          <a:p>
            <a:pPr>
              <a:buNone/>
            </a:pPr>
            <a:r>
              <a:rPr lang="en-US" dirty="0" smtClean="0"/>
              <a:t>	   </a:t>
            </a:r>
            <a:r>
              <a:rPr lang="en-US" dirty="0" smtClean="0">
                <a:solidFill>
                  <a:srgbClr val="FF0000"/>
                </a:solidFill>
              </a:rPr>
              <a:t>Total Agency Usage for 2013= 0 hours     </a:t>
            </a:r>
            <a:endParaRPr lang="en-US" dirty="0" smtClean="0"/>
          </a:p>
          <a:p>
            <a:r>
              <a:rPr lang="en-US" dirty="0" smtClean="0"/>
              <a:t>Record for progressive discipline if needed.</a:t>
            </a:r>
          </a:p>
          <a:p>
            <a:r>
              <a:rPr lang="en-US" dirty="0" smtClean="0"/>
              <a:t>Development of future leaders.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 Living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 Communities:</a:t>
            </a:r>
          </a:p>
          <a:p>
            <a:pPr lvl="1"/>
            <a:r>
              <a:rPr lang="en-US" dirty="0" smtClean="0"/>
              <a:t>Clermont Park,  Holly Creek &amp;  Someren Glen.</a:t>
            </a:r>
          </a:p>
          <a:p>
            <a:pPr lvl="1"/>
            <a:r>
              <a:rPr lang="en-US" dirty="0" smtClean="0"/>
              <a:t>600 employees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Community Support Services:</a:t>
            </a:r>
          </a:p>
          <a:p>
            <a:pPr lvl="1"/>
            <a:r>
              <a:rPr lang="en-US" dirty="0" smtClean="0"/>
              <a:t>Home Care Services and Staffing Resources.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Adult Day Services.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 Benefits of Mentor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90999"/>
          </a:xfrm>
        </p:spPr>
        <p:txBody>
          <a:bodyPr>
            <a:normAutofit/>
          </a:bodyPr>
          <a:lstStyle/>
          <a:p>
            <a:r>
              <a:rPr lang="en-US" dirty="0" smtClean="0"/>
              <a:t>More comfortable recruiting new grads.</a:t>
            </a:r>
          </a:p>
          <a:p>
            <a:endParaRPr lang="en-US" dirty="0" smtClean="0"/>
          </a:p>
          <a:p>
            <a:r>
              <a:rPr lang="en-US" dirty="0" smtClean="0"/>
              <a:t>Pay for performance application.</a:t>
            </a:r>
          </a:p>
          <a:p>
            <a:endParaRPr lang="en-US" dirty="0" smtClean="0"/>
          </a:p>
          <a:p>
            <a:r>
              <a:rPr lang="en-US" dirty="0" smtClean="0"/>
              <a:t>Ready made focus groups.</a:t>
            </a:r>
          </a:p>
          <a:p>
            <a:endParaRPr lang="en-US" dirty="0" smtClean="0"/>
          </a:p>
          <a:p>
            <a:r>
              <a:rPr lang="en-US" dirty="0" smtClean="0"/>
              <a:t>Marketing tool.</a:t>
            </a:r>
          </a:p>
          <a:p>
            <a:endParaRPr lang="en-US" dirty="0" smtClean="0"/>
          </a:p>
          <a:p>
            <a:r>
              <a:rPr lang="en-US" dirty="0" smtClean="0"/>
              <a:t>Peer educational development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r>
              <a:rPr lang="en-US" dirty="0" smtClean="0"/>
              <a:t>“The Etiquette Experience”</a:t>
            </a:r>
            <a:endParaRPr lang="en-US" dirty="0"/>
          </a:p>
        </p:txBody>
      </p:sp>
      <p:pic>
        <p:nvPicPr>
          <p:cNvPr id="4" name="Content Placeholder 3" descr="IMG_349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524000"/>
            <a:ext cx="6400800" cy="4038600"/>
          </a:xfrm>
        </p:spPr>
      </p:pic>
    </p:spTree>
  </p:cSld>
  <p:clrMapOvr>
    <a:masterClrMapping/>
  </p:clrMapOvr>
  <p:transition advTm="1503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“The Empathy experience”</a:t>
            </a:r>
            <a:endParaRPr lang="en-US" dirty="0"/>
          </a:p>
        </p:txBody>
      </p:sp>
      <p:pic>
        <p:nvPicPr>
          <p:cNvPr id="4" name="Content Placeholder 3" descr="CSS Empathy Training 9 2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28800" y="1143000"/>
            <a:ext cx="5638800" cy="3962400"/>
          </a:xfrm>
        </p:spPr>
      </p:pic>
    </p:spTree>
  </p:cSld>
  <p:clrMapOvr>
    <a:masterClrMapping/>
  </p:clrMapOvr>
  <p:transition advTm="1585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Unlimited possibilities</a:t>
            </a:r>
            <a:endParaRPr lang="en-US" dirty="0"/>
          </a:p>
        </p:txBody>
      </p:sp>
      <p:pic>
        <p:nvPicPr>
          <p:cNvPr id="4" name="Content Placeholder 3" descr="Empathy Experience Board Retreat 0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30400" y="1600200"/>
            <a:ext cx="5283200" cy="3962400"/>
          </a:xfrm>
        </p:spPr>
      </p:pic>
    </p:spTree>
  </p:cSld>
  <p:clrMapOvr>
    <a:masterClrMapping/>
  </p:clrMapOvr>
  <p:transition advTm="14851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 Program Video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..\VIDS\Mentor Program-HD 720p Video Sharing.mov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 Challenges for CLC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Outdated orientation and training programs.</a:t>
            </a:r>
          </a:p>
          <a:p>
            <a:r>
              <a:rPr lang="en-US" dirty="0" smtClean="0"/>
              <a:t>Employee on-boarding was scattered throughout CLC’s silos.</a:t>
            </a:r>
          </a:p>
          <a:p>
            <a:r>
              <a:rPr lang="en-US" dirty="0" smtClean="0"/>
              <a:t>Inconsistent message about mission, values, standards of service and overall culture of CLC.</a:t>
            </a:r>
          </a:p>
          <a:p>
            <a:r>
              <a:rPr lang="en-US" dirty="0" smtClean="0"/>
              <a:t>Some new hires never even received a “welcome”</a:t>
            </a:r>
          </a:p>
          <a:p>
            <a:r>
              <a:rPr lang="en-US" dirty="0" smtClean="0"/>
              <a:t>Negative feedback from new hires:  “eaten alive”</a:t>
            </a:r>
          </a:p>
          <a:p>
            <a:r>
              <a:rPr lang="en-US" dirty="0" smtClean="0"/>
              <a:t>Poor retention of new hires throughout CLC.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                                           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for CLC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71999"/>
          </a:xfrm>
        </p:spPr>
        <p:txBody>
          <a:bodyPr>
            <a:normAutofit/>
          </a:bodyPr>
          <a:lstStyle/>
          <a:p>
            <a:r>
              <a:rPr lang="en-US" dirty="0" smtClean="0"/>
              <a:t>Analysis of Nursing New Hires leaving within the first year</a:t>
            </a:r>
          </a:p>
          <a:p>
            <a:pPr lvl="1"/>
            <a:r>
              <a:rPr lang="en-US" dirty="0" smtClean="0"/>
              <a:t>For every 2 C.N.A.’s Hired – we lost 1 = 50% retention</a:t>
            </a:r>
          </a:p>
          <a:p>
            <a:pPr lvl="1"/>
            <a:r>
              <a:rPr lang="en-US" dirty="0" smtClean="0"/>
              <a:t>For every 7 LPN’s Hired – we lost 3 = 42% retention</a:t>
            </a:r>
          </a:p>
          <a:p>
            <a:pPr lvl="1"/>
            <a:r>
              <a:rPr lang="en-US" dirty="0" smtClean="0"/>
              <a:t>For every 7 RN’s Hired – we lost 4 = 57% retention</a:t>
            </a:r>
          </a:p>
          <a:p>
            <a:r>
              <a:rPr lang="en-US" dirty="0" smtClean="0"/>
              <a:t>Main reason for employees leaving us:</a:t>
            </a:r>
          </a:p>
          <a:p>
            <a:pPr lvl="1"/>
            <a:r>
              <a:rPr lang="en-US" dirty="0" smtClean="0"/>
              <a:t>“Easier job” or “Job was harder than I expected”</a:t>
            </a:r>
          </a:p>
          <a:p>
            <a:pPr lvl="1"/>
            <a:r>
              <a:rPr lang="en-US" dirty="0" smtClean="0"/>
              <a:t>“Lack of training/orientation”</a:t>
            </a:r>
          </a:p>
          <a:p>
            <a:r>
              <a:rPr lang="en-US" dirty="0" smtClean="0"/>
              <a:t>Negative financial impact on CLC</a:t>
            </a:r>
          </a:p>
          <a:p>
            <a:r>
              <a:rPr lang="en-US" dirty="0" smtClean="0"/>
              <a:t>Negative impact on residents and quality of care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the new Team Member </a:t>
            </a:r>
            <a:br>
              <a:rPr lang="en-US" dirty="0" smtClean="0"/>
            </a:br>
            <a:r>
              <a:rPr lang="en-US" dirty="0" smtClean="0"/>
              <a:t>Needs to be successful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Formal Rules</a:t>
            </a:r>
          </a:p>
          <a:p>
            <a:pPr lvl="1"/>
            <a:r>
              <a:rPr lang="en-US" dirty="0" smtClean="0"/>
              <a:t>Skill Competencies.</a:t>
            </a:r>
          </a:p>
          <a:p>
            <a:pPr lvl="1"/>
            <a:r>
              <a:rPr lang="en-US" dirty="0" smtClean="0"/>
              <a:t>8 hours of clinical orientation.</a:t>
            </a:r>
          </a:p>
          <a:p>
            <a:r>
              <a:rPr lang="en-US" dirty="0" smtClean="0"/>
              <a:t>A “best friend at work”</a:t>
            </a:r>
          </a:p>
          <a:p>
            <a:pPr lvl="1"/>
            <a:r>
              <a:rPr lang="en-US" dirty="0" smtClean="0"/>
              <a:t>One on one individualized training.</a:t>
            </a:r>
          </a:p>
          <a:p>
            <a:pPr lvl="1"/>
            <a:r>
              <a:rPr lang="en-US" dirty="0" smtClean="0"/>
              <a:t>Skill competency completion in the clinical setting.</a:t>
            </a:r>
          </a:p>
          <a:p>
            <a:pPr lvl="1"/>
            <a:r>
              <a:rPr lang="en-US" dirty="0" smtClean="0"/>
              <a:t>Mentor is a point of contact for coworkers.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mentors</a:t>
            </a:r>
            <a:endParaRPr lang="en-US" dirty="0"/>
          </a:p>
        </p:txBody>
      </p:sp>
      <p:pic>
        <p:nvPicPr>
          <p:cNvPr id="4" name="Content Placeholder 3" descr="20130201_13043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36364"/>
          <a:stretch>
            <a:fillRect/>
          </a:stretch>
        </p:blipFill>
        <p:spPr>
          <a:xfrm>
            <a:off x="1143000" y="1371600"/>
            <a:ext cx="7162800" cy="4267200"/>
          </a:xfrm>
        </p:spPr>
      </p:pic>
    </p:spTree>
  </p:cSld>
  <p:clrMapOvr>
    <a:masterClrMapping/>
  </p:clrMapOvr>
  <p:transition advTm="1486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Mentorship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All newly hired Nursing and Certified Nursing Assistants.</a:t>
            </a:r>
          </a:p>
          <a:p>
            <a:r>
              <a:rPr lang="en-US" dirty="0" smtClean="0"/>
              <a:t>Skilled and Assisted Living and Home Care.</a:t>
            </a:r>
          </a:p>
          <a:p>
            <a:r>
              <a:rPr lang="en-US" dirty="0" smtClean="0"/>
              <a:t>One year program.</a:t>
            </a:r>
          </a:p>
          <a:p>
            <a:r>
              <a:rPr lang="en-US" dirty="0" smtClean="0"/>
              <a:t>Day long classroom clinical orientation immediately following general orientation; dovetailed.</a:t>
            </a:r>
          </a:p>
          <a:p>
            <a:r>
              <a:rPr lang="en-US" dirty="0" smtClean="0"/>
              <a:t>Completion of skill competencies through personalized training in the communities.</a:t>
            </a:r>
          </a:p>
          <a:p>
            <a:r>
              <a:rPr lang="en-US" dirty="0" smtClean="0"/>
              <a:t>Year long (plus) structured relationship with specially trained and chosen mentors.</a:t>
            </a:r>
          </a:p>
          <a:p>
            <a:r>
              <a:rPr lang="en-US" dirty="0" smtClean="0"/>
              <a:t>Evaluated throughout the year.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Nominated by DONs and peers</a:t>
            </a:r>
          </a:p>
          <a:p>
            <a:r>
              <a:rPr lang="en-US" dirty="0" smtClean="0"/>
              <a:t>Chosen for:</a:t>
            </a:r>
          </a:p>
          <a:p>
            <a:pPr lvl="1"/>
            <a:r>
              <a:rPr lang="en-US" dirty="0" smtClean="0"/>
              <a:t>Outstanding Skills.</a:t>
            </a:r>
          </a:p>
          <a:p>
            <a:pPr lvl="1"/>
            <a:r>
              <a:rPr lang="en-US" dirty="0" smtClean="0"/>
              <a:t>Great communicators.</a:t>
            </a:r>
          </a:p>
          <a:p>
            <a:pPr lvl="1"/>
            <a:r>
              <a:rPr lang="en-US" dirty="0" smtClean="0"/>
              <a:t>Lives the Organization’s mission and values.</a:t>
            </a:r>
          </a:p>
          <a:p>
            <a:r>
              <a:rPr lang="en-US" dirty="0" smtClean="0"/>
              <a:t>To be considered:</a:t>
            </a:r>
          </a:p>
          <a:p>
            <a:pPr lvl="1"/>
            <a:r>
              <a:rPr lang="en-US" dirty="0" smtClean="0"/>
              <a:t>6 months in their current position / no disciplinary 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" y="914400"/>
            <a:ext cx="4423541" cy="3962400"/>
          </a:xfrm>
        </p:spPr>
      </p:pic>
      <p:pic>
        <p:nvPicPr>
          <p:cNvPr id="5" name="Picture 4" descr="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00600" y="990600"/>
            <a:ext cx="3810000" cy="3876675"/>
          </a:xfrm>
          <a:prstGeom prst="rect">
            <a:avLst/>
          </a:prstGeom>
        </p:spPr>
      </p:pic>
    </p:spTree>
  </p:cSld>
  <p:clrMapOvr>
    <a:masterClrMapping/>
  </p:clrMapOvr>
  <p:transition advTm="15132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115</TotalTime>
  <Words>570</Words>
  <Application>Microsoft Office PowerPoint</Application>
  <PresentationFormat>On-screen Show (4:3)</PresentationFormat>
  <Paragraphs>131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Theme2</vt:lpstr>
      <vt:lpstr>Christian Living Communities</vt:lpstr>
      <vt:lpstr>Christian Living Communities</vt:lpstr>
      <vt:lpstr>HR Challenges for CLC</vt:lpstr>
      <vt:lpstr>Challenges for CLC</vt:lpstr>
      <vt:lpstr>What the new Team Member  Needs to be successful</vt:lpstr>
      <vt:lpstr>mentors</vt:lpstr>
      <vt:lpstr>Mentorship Program</vt:lpstr>
      <vt:lpstr>Mentors</vt:lpstr>
      <vt:lpstr>Slide 9</vt:lpstr>
      <vt:lpstr>Mentor Training</vt:lpstr>
      <vt:lpstr>Slide 11</vt:lpstr>
      <vt:lpstr>Slide 12</vt:lpstr>
      <vt:lpstr>“Best friend at work”</vt:lpstr>
      <vt:lpstr>Less nurses “eating their own”</vt:lpstr>
      <vt:lpstr>Nursing Department Retention Rates</vt:lpstr>
      <vt:lpstr>Improved survey results</vt:lpstr>
      <vt:lpstr>Consistent assignments resident involvement</vt:lpstr>
      <vt:lpstr>Ease of Evaluating and Introducing new skills and concepts</vt:lpstr>
      <vt:lpstr>Other Benefits of the Mentor Program</vt:lpstr>
      <vt:lpstr>Other  Benefits of Mentor Program</vt:lpstr>
      <vt:lpstr>“The Etiquette Experience”</vt:lpstr>
      <vt:lpstr>“The Empathy experience”</vt:lpstr>
      <vt:lpstr>Unlimited possibilities</vt:lpstr>
      <vt:lpstr>Mentor Program Video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 Living Communities</dc:title>
  <dc:creator>pmcbride</dc:creator>
  <cp:lastModifiedBy>Penny Cook</cp:lastModifiedBy>
  <cp:revision>23</cp:revision>
  <dcterms:created xsi:type="dcterms:W3CDTF">2014-07-14T16:04:24Z</dcterms:created>
  <dcterms:modified xsi:type="dcterms:W3CDTF">2014-07-29T22:47:35Z</dcterms:modified>
</cp:coreProperties>
</file>